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377" r:id="rId2"/>
    <p:sldId id="376" r:id="rId3"/>
    <p:sldId id="350" r:id="rId4"/>
    <p:sldId id="351" r:id="rId5"/>
    <p:sldId id="343" r:id="rId6"/>
    <p:sldId id="333" r:id="rId7"/>
    <p:sldId id="335" r:id="rId8"/>
    <p:sldId id="375" r:id="rId9"/>
    <p:sldId id="369" r:id="rId10"/>
    <p:sldId id="356" r:id="rId11"/>
    <p:sldId id="370" r:id="rId12"/>
    <p:sldId id="381" r:id="rId13"/>
    <p:sldId id="372" r:id="rId14"/>
    <p:sldId id="379" r:id="rId15"/>
    <p:sldId id="374" r:id="rId16"/>
    <p:sldId id="378" r:id="rId17"/>
    <p:sldId id="316" r:id="rId18"/>
    <p:sldId id="358" r:id="rId19"/>
    <p:sldId id="282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14" autoAdjust="0"/>
    <p:restoredTop sz="91408" autoAdjust="0"/>
  </p:normalViewPr>
  <p:slideViewPr>
    <p:cSldViewPr snapToGrid="0" snapToObjects="1">
      <p:cViewPr>
        <p:scale>
          <a:sx n="114" d="100"/>
          <a:sy n="114" d="100"/>
        </p:scale>
        <p:origin x="-107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jpeg>
</file>

<file path=ppt/media/image12.png>
</file>

<file path=ppt/media/image13.png>
</file>

<file path=ppt/media/image14.png>
</file>

<file path=ppt/media/image2.gif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7FF762-1AFA-0E4E-9746-07A1AAD6D49D}" type="datetimeFigureOut">
              <a:rPr lang="en-US" smtClean="0"/>
              <a:t>3/12/14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97EF24-E888-6140-BEBF-E66BCC1ED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922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Quick</a:t>
            </a:r>
            <a:r>
              <a:rPr lang="en-US" baseline="0" dirty="0" smtClean="0"/>
              <a:t> intro to SDN: this is a tech talk tomorrow at a startup that’s going to be adopting our system. They’re actually building production controllers, so the expectation is that they know this stuff. To anyone here who doesn’t know it: 15 second intro to SDN.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You’re welcome to interrupt me throughout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7EF24-E888-6140-BEBF-E66BCC1ED0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93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7EF24-E888-6140-BEBF-E66BCC1ED0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089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here?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7EF24-E888-6140-BEBF-E66BCC1ED01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93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OK,</a:t>
            </a:r>
            <a:r>
              <a:rPr lang="en-US" baseline="0" dirty="0" smtClean="0"/>
              <a:t> so how are we going to get from here…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7EF24-E888-6140-BEBF-E66BCC1ED0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089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really high-level depiction of our system. Essentially</a:t>
            </a:r>
            <a:r>
              <a:rPr lang="en-US" baseline="0" dirty="0" smtClean="0"/>
              <a:t> what we’re going to do is simulate the entire execution of the physical network. In a single process, we model switches in the network. We then run control servers on top of this, but we interpose on all of the communication channels.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Mechanisn</a:t>
            </a:r>
            <a:r>
              <a:rPr lang="en-US" baseline="0" dirty="0" smtClean="0"/>
              <a:t> to explore those research questions! Not a software </a:t>
            </a:r>
            <a:r>
              <a:rPr lang="en-US" baseline="0" dirty="0" err="1" smtClean="0"/>
              <a:t>artefact</a:t>
            </a:r>
            <a:r>
              <a:rPr lang="en-US" baseline="0" dirty="0" smtClean="0"/>
              <a:t>….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Mark properties: delay, re-ordering, failure modes, 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7EF24-E888-6140-BEBF-E66BCC1ED01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00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FAA508-F0CD-46EA-95FB-26B559A0B5D9}" type="datetimeFigureOut">
              <a:rPr lang="en-US" smtClean="0"/>
              <a:t>3/12/14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gif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107325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Troubleshooting </a:t>
            </a:r>
            <a:r>
              <a:rPr lang="en-US" dirty="0" smtClean="0"/>
              <a:t>Distributed Systems </a:t>
            </a:r>
            <a:r>
              <a:rPr lang="en-US" dirty="0" smtClean="0"/>
              <a:t>with Minimal Causal Sequences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80150"/>
            <a:ext cx="7664193" cy="2123220"/>
          </a:xfrm>
        </p:spPr>
        <p:txBody>
          <a:bodyPr/>
          <a:lstStyle/>
          <a:p>
            <a:pPr algn="ctr"/>
            <a:r>
              <a:rPr lang="en-US" u="sng" dirty="0" smtClean="0"/>
              <a:t>Colin Scott</a:t>
            </a:r>
            <a:r>
              <a:rPr lang="en-US" dirty="0" smtClean="0"/>
              <a:t>, Andreas </a:t>
            </a:r>
            <a:r>
              <a:rPr lang="en-US" dirty="0" err="1" smtClean="0"/>
              <a:t>Wundsam</a:t>
            </a:r>
            <a:r>
              <a:rPr lang="en-US" dirty="0" smtClean="0"/>
              <a:t>, </a:t>
            </a:r>
            <a:r>
              <a:rPr lang="en-US" dirty="0" err="1" smtClean="0"/>
              <a:t>Barath</a:t>
            </a:r>
            <a:r>
              <a:rPr lang="en-US" dirty="0" smtClean="0"/>
              <a:t> </a:t>
            </a:r>
            <a:r>
              <a:rPr lang="en-US" dirty="0" err="1" smtClean="0"/>
              <a:t>Raghavan</a:t>
            </a:r>
            <a:r>
              <a:rPr lang="en-US" dirty="0" smtClean="0"/>
              <a:t>, Andrew Or, Jefferson Lai, Eugene Huang, </a:t>
            </a:r>
            <a:r>
              <a:rPr lang="en-US" dirty="0" err="1" smtClean="0"/>
              <a:t>Zhi</a:t>
            </a:r>
            <a:r>
              <a:rPr lang="en-US" dirty="0" smtClean="0"/>
              <a:t> Liu, Ahmed El-</a:t>
            </a:r>
            <a:r>
              <a:rPr lang="en-US" dirty="0" err="1" smtClean="0"/>
              <a:t>Hassany</a:t>
            </a:r>
            <a:r>
              <a:rPr lang="en-US" dirty="0" smtClean="0"/>
              <a:t>, Sam Whitlock, </a:t>
            </a:r>
            <a:r>
              <a:rPr lang="en-US" dirty="0" err="1" smtClean="0"/>
              <a:t>Hrishikesh</a:t>
            </a:r>
            <a:r>
              <a:rPr lang="en-US" dirty="0" smtClean="0"/>
              <a:t> B. </a:t>
            </a:r>
            <a:r>
              <a:rPr lang="en-US" dirty="0" err="1" smtClean="0"/>
              <a:t>Acharya</a:t>
            </a:r>
            <a:r>
              <a:rPr lang="en-US" dirty="0" smtClean="0"/>
              <a:t>, </a:t>
            </a:r>
            <a:r>
              <a:rPr lang="en-US" dirty="0" err="1" smtClean="0"/>
              <a:t>Kyriakos</a:t>
            </a:r>
            <a:r>
              <a:rPr lang="en-US" dirty="0" smtClean="0"/>
              <a:t> </a:t>
            </a:r>
            <a:r>
              <a:rPr lang="en-US" dirty="0" err="1" smtClean="0"/>
              <a:t>Zarifis</a:t>
            </a:r>
            <a:r>
              <a:rPr lang="en-US" dirty="0" smtClean="0"/>
              <a:t>, Scott </a:t>
            </a:r>
            <a:r>
              <a:rPr lang="en-US" dirty="0" err="1" smtClean="0"/>
              <a:t>Shenker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7053" y="446486"/>
            <a:ext cx="1384064" cy="1384064"/>
          </a:xfrm>
          <a:prstGeom prst="rect">
            <a:avLst/>
          </a:prstGeom>
        </p:spPr>
      </p:pic>
      <p:pic>
        <p:nvPicPr>
          <p:cNvPr id="6" name="Picture 7" descr="http://opennetsummit.org/images/logo_cleanslate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823" y="446486"/>
            <a:ext cx="2171665" cy="1396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4948" y="575415"/>
            <a:ext cx="1447463" cy="112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32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44"/>
    </mc:Choice>
    <mc:Fallback xmlns="">
      <p:transition xmlns:p14="http://schemas.microsoft.com/office/powerpoint/2010/main" spd="slow" advTm="1814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4" y="2171902"/>
            <a:ext cx="7610476" cy="9249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 smtClean="0"/>
              <a:t>Modify history!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6" name="Picture 5" descr="blogpost (1)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463" y="2707781"/>
            <a:ext cx="7518229" cy="403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338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Replaying Altered History is Hard</a:t>
            </a:r>
            <a:endParaRPr lang="en-US" dirty="0"/>
          </a:p>
        </p:txBody>
      </p:sp>
      <p:pic>
        <p:nvPicPr>
          <p:cNvPr id="5" name="Picture 4" descr="29-Obamaelectionchicago_620x41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82" y="2037753"/>
            <a:ext cx="7236206" cy="482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219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Need to Reason About Equivalence!</a:t>
            </a:r>
            <a:endParaRPr lang="en-US" dirty="0"/>
          </a:p>
        </p:txBody>
      </p:sp>
      <p:pic>
        <p:nvPicPr>
          <p:cNvPr id="4" name="Picture 3" descr="obama-frown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848" y="3346675"/>
            <a:ext cx="1734731" cy="1740052"/>
          </a:xfrm>
          <a:prstGeom prst="rect">
            <a:avLst/>
          </a:prstGeom>
        </p:spPr>
      </p:pic>
      <p:pic>
        <p:nvPicPr>
          <p:cNvPr id="7" name="Picture 6" descr="red-tie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168" y="3346675"/>
            <a:ext cx="1687641" cy="1740052"/>
          </a:xfrm>
          <a:prstGeom prst="rect">
            <a:avLst/>
          </a:prstGeom>
        </p:spPr>
      </p:pic>
      <p:pic>
        <p:nvPicPr>
          <p:cNvPr id="8" name="Picture 7" descr="472px-2010-07-20_Black_windup_alarm_clock_face_SV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551" y="2038256"/>
            <a:ext cx="1199041" cy="1464031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3080967" y="3155846"/>
            <a:ext cx="822584" cy="51243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102592" y="3155846"/>
            <a:ext cx="802154" cy="51243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291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But usually it doesn’t affect the result</a:t>
            </a:r>
            <a:endParaRPr lang="en-US" dirty="0"/>
          </a:p>
        </p:txBody>
      </p:sp>
      <p:pic>
        <p:nvPicPr>
          <p:cNvPr id="4" name="Picture 3" descr="Barack-Obama-TIME-Magazine-Person-of-the-Year-201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78" y="2870648"/>
            <a:ext cx="5670463" cy="377443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2562437" y="2127720"/>
            <a:ext cx="356193" cy="7206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6057098" y="2094300"/>
            <a:ext cx="326984" cy="7540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628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Need to Reason About Equivalence!</a:t>
            </a:r>
            <a:endParaRPr lang="en-US" dirty="0"/>
          </a:p>
        </p:txBody>
      </p:sp>
      <p:pic>
        <p:nvPicPr>
          <p:cNvPr id="4" name="Picture 3" descr="obama-frown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848" y="3346675"/>
            <a:ext cx="1734731" cy="17400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095917" y="3668281"/>
            <a:ext cx="800219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latin typeface="ＭＳ ゴシック"/>
                <a:ea typeface="ＭＳ ゴシック"/>
                <a:cs typeface="ＭＳ ゴシック"/>
              </a:rPr>
              <a:t>≈</a:t>
            </a:r>
            <a:endParaRPr lang="en-US" sz="9600" dirty="0"/>
          </a:p>
        </p:txBody>
      </p:sp>
      <p:pic>
        <p:nvPicPr>
          <p:cNvPr id="7" name="Picture 6" descr="red-tie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168" y="3346675"/>
            <a:ext cx="1687641" cy="1740052"/>
          </a:xfrm>
          <a:prstGeom prst="rect">
            <a:avLst/>
          </a:prstGeom>
        </p:spPr>
      </p:pic>
      <p:pic>
        <p:nvPicPr>
          <p:cNvPr id="8" name="Picture 7" descr="472px-2010-07-20_Black_windup_alarm_clock_face_SV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551" y="2038256"/>
            <a:ext cx="1199041" cy="1464031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3080967" y="3155846"/>
            <a:ext cx="822584" cy="51243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102592" y="3155846"/>
            <a:ext cx="802154" cy="51243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8575" y="5353699"/>
            <a:ext cx="4749800" cy="17145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1918575" y="5282267"/>
            <a:ext cx="655003" cy="48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6423273" y="5293407"/>
            <a:ext cx="655003" cy="48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28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Works!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6840"/>
            <a:ext cx="9144000" cy="438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60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423" y="2383937"/>
            <a:ext cx="7799389" cy="2807255"/>
          </a:xfrm>
        </p:spPr>
        <p:txBody>
          <a:bodyPr>
            <a:noAutofit/>
          </a:bodyPr>
          <a:lstStyle/>
          <a:p>
            <a:pPr>
              <a:buFont typeface="Arial"/>
              <a:buChar char="•"/>
            </a:pPr>
            <a:r>
              <a:rPr lang="en-US" sz="2800" dirty="0" smtClean="0"/>
              <a:t>Goal: isolate minimal causal sequences</a:t>
            </a:r>
            <a:endParaRPr lang="en-US" sz="2800" dirty="0"/>
          </a:p>
          <a:p>
            <a:pPr>
              <a:buFont typeface="Arial"/>
              <a:buChar char="•"/>
            </a:pPr>
            <a:r>
              <a:rPr lang="en-US" sz="2800" dirty="0" smtClean="0"/>
              <a:t>We built a real system (21K+ lines of Python) that works on real </a:t>
            </a:r>
            <a:r>
              <a:rPr lang="en-US" sz="2800" dirty="0" smtClean="0"/>
              <a:t>SDN controllers </a:t>
            </a:r>
            <a:r>
              <a:rPr lang="en-US" sz="2800" dirty="0" smtClean="0"/>
              <a:t>(Floodlight, NOX, POX, Frenetic, ONOS) including one proprietary controller</a:t>
            </a:r>
          </a:p>
          <a:p>
            <a:pPr>
              <a:buFont typeface="Arial"/>
              <a:buChar char="•"/>
            </a:pPr>
            <a:r>
              <a:rPr lang="en-US" sz="2800" dirty="0" smtClean="0"/>
              <a:t>Check us out: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184457" y="5552928"/>
            <a:ext cx="886304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dirty="0" err="1" smtClean="0"/>
              <a:t>ucb</a:t>
            </a:r>
            <a:r>
              <a:rPr lang="en-US" sz="6000" dirty="0" err="1"/>
              <a:t>-sts.github.com</a:t>
            </a:r>
            <a:r>
              <a:rPr lang="en-US" sz="6000" dirty="0"/>
              <a:t>/</a:t>
            </a:r>
            <a:r>
              <a:rPr lang="en-US" sz="6000" dirty="0" err="1"/>
              <a:t>sts</a:t>
            </a:r>
            <a:r>
              <a:rPr lang="en-US" sz="6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59142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373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[1] </a:t>
            </a:r>
            <a:r>
              <a:rPr lang="en-US" dirty="0"/>
              <a:t>V. </a:t>
            </a:r>
            <a:r>
              <a:rPr lang="en-US" dirty="0" err="1"/>
              <a:t>Soundararajan</a:t>
            </a:r>
            <a:r>
              <a:rPr lang="en-US" dirty="0"/>
              <a:t> and K. </a:t>
            </a:r>
            <a:r>
              <a:rPr lang="en-US" dirty="0" err="1"/>
              <a:t>Govil</a:t>
            </a:r>
            <a:r>
              <a:rPr lang="en-US" dirty="0"/>
              <a:t>. Challenges in building </a:t>
            </a:r>
            <a:r>
              <a:rPr lang="en-US" dirty="0" smtClean="0"/>
              <a:t>scalable </a:t>
            </a:r>
            <a:r>
              <a:rPr lang="en-US" dirty="0"/>
              <a:t>virtualized datacenter management. SIGOPS Operating Systems Review ’10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[2] </a:t>
            </a:r>
            <a:r>
              <a:rPr lang="en-US" dirty="0"/>
              <a:t>A. Greenberg, J. R. Hamilton, N. Jain, S. </a:t>
            </a:r>
            <a:r>
              <a:rPr lang="en-US" dirty="0" err="1"/>
              <a:t>Kandula</a:t>
            </a:r>
            <a:r>
              <a:rPr lang="en-US" dirty="0"/>
              <a:t>, C. Kim, P. </a:t>
            </a:r>
            <a:r>
              <a:rPr lang="en-US" dirty="0" err="1"/>
              <a:t>Lahiri</a:t>
            </a:r>
            <a:r>
              <a:rPr lang="en-US" dirty="0"/>
              <a:t>, D. A. </a:t>
            </a:r>
            <a:r>
              <a:rPr lang="en-US" dirty="0" err="1"/>
              <a:t>Maltz</a:t>
            </a:r>
            <a:r>
              <a:rPr lang="en-US" dirty="0"/>
              <a:t>, P. Patel, and S. </a:t>
            </a:r>
            <a:r>
              <a:rPr lang="en-US" dirty="0" err="1"/>
              <a:t>Sengupta</a:t>
            </a:r>
            <a:r>
              <a:rPr lang="en-US" dirty="0"/>
              <a:t>. VL2: a </a:t>
            </a:r>
            <a:r>
              <a:rPr lang="en-US" dirty="0" smtClean="0"/>
              <a:t>scalable </a:t>
            </a:r>
            <a:r>
              <a:rPr lang="en-US" dirty="0"/>
              <a:t>and flexible data center network, Sec. 3.4. SIGCOMM ’09.</a:t>
            </a:r>
          </a:p>
        </p:txBody>
      </p:sp>
    </p:spTree>
    <p:extLst>
      <p:ext uri="{BB962C8B-B14F-4D97-AF65-F5344CB8AC3E}">
        <p14:creationId xmlns:p14="http://schemas.microsoft.com/office/powerpoint/2010/main" val="4216784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79" y="2175497"/>
            <a:ext cx="7720733" cy="47382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4231" y="567020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426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452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3856"/>
            <a:ext cx="9358465" cy="9144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many events in a </a:t>
            </a:r>
            <a:r>
              <a:rPr lang="en-US" dirty="0" smtClean="0"/>
              <a:t>datacenter network</a:t>
            </a:r>
            <a:r>
              <a:rPr lang="en-US" dirty="0"/>
              <a:t>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961" y="3118825"/>
            <a:ext cx="85228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/>
              <a:t>= ~500 events / minute</a:t>
            </a:r>
            <a:endParaRPr lang="en-US" sz="7200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791013" y="2796115"/>
            <a:ext cx="7553618" cy="334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171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Something goes wrong!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645" y="2035273"/>
            <a:ext cx="4067010" cy="482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908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practice: Logs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7965" y="2595526"/>
            <a:ext cx="6963307" cy="39547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8000" dirty="0" smtClean="0"/>
              <a:t>Human analysis </a:t>
            </a:r>
            <a:r>
              <a:rPr lang="en-US" sz="8000" dirty="0" smtClean="0"/>
              <a:t>of log files</a:t>
            </a:r>
          </a:p>
        </p:txBody>
      </p:sp>
    </p:spTree>
    <p:extLst>
      <p:ext uri="{BB962C8B-B14F-4D97-AF65-F5344CB8AC3E}">
        <p14:creationId xmlns:p14="http://schemas.microsoft.com/office/powerpoint/2010/main" val="2160865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practice: </a:t>
            </a:r>
            <a:r>
              <a:rPr lang="en-US" dirty="0"/>
              <a:t>Logs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02512" y="2563628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02512" y="3212214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02512" y="2868429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02512" y="3637517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02512" y="4286103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02512" y="3942318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2512" y="4653517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02512" y="5302103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02512" y="4958318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02512" y="5727406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02512" y="6375992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02512" y="6032207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644502" y="2563628"/>
            <a:ext cx="183116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644502" y="2563628"/>
            <a:ext cx="336697" cy="648586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1013637" y="2563628"/>
            <a:ext cx="366232" cy="107388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1827618" y="3942318"/>
            <a:ext cx="183116" cy="3437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1013637" y="5302103"/>
            <a:ext cx="285898" cy="42530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622645" y="5302103"/>
            <a:ext cx="474332" cy="72485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379869" y="5324962"/>
            <a:ext cx="563526" cy="105103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1579530" y="3919458"/>
            <a:ext cx="570610" cy="103886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2475023" y="4286104"/>
            <a:ext cx="691117" cy="36741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2739655" y="4972497"/>
            <a:ext cx="237461" cy="31897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739655" y="2563628"/>
            <a:ext cx="535184" cy="64858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387707" y="5316282"/>
            <a:ext cx="261623" cy="71592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5368261" y="3637517"/>
            <a:ext cx="538716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139070" y="2563628"/>
            <a:ext cx="874232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4920512" y="3212214"/>
            <a:ext cx="643860" cy="42530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V="1">
            <a:off x="4542465" y="3942319"/>
            <a:ext cx="378047" cy="3437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2268279" y="2868429"/>
            <a:ext cx="637954" cy="107437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4636977" y="4653517"/>
            <a:ext cx="378046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3963581" y="4972497"/>
            <a:ext cx="124047" cy="3437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192233" y="5302103"/>
            <a:ext cx="915581" cy="42530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920512" y="5298561"/>
            <a:ext cx="643860" cy="1077432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1765594" y="4972497"/>
            <a:ext cx="124047" cy="3437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163846" y="2302018"/>
            <a:ext cx="9937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Controller A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52387" y="3704377"/>
            <a:ext cx="9704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Controller B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118705" y="5054672"/>
            <a:ext cx="10041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Controller C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270913" y="2602754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1</a:t>
            </a:r>
            <a:endParaRPr lang="en-US" sz="1100" dirty="0"/>
          </a:p>
        </p:txBody>
      </p:sp>
      <p:sp>
        <p:nvSpPr>
          <p:cNvPr id="83" name="TextBox 82"/>
          <p:cNvSpPr txBox="1"/>
          <p:nvPr/>
        </p:nvSpPr>
        <p:spPr>
          <a:xfrm>
            <a:off x="270913" y="2950604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2</a:t>
            </a:r>
            <a:endParaRPr lang="en-US" sz="1100" dirty="0"/>
          </a:p>
        </p:txBody>
      </p:sp>
      <p:sp>
        <p:nvSpPr>
          <p:cNvPr id="84" name="TextBox 83"/>
          <p:cNvSpPr txBox="1"/>
          <p:nvPr/>
        </p:nvSpPr>
        <p:spPr>
          <a:xfrm>
            <a:off x="270913" y="3364614"/>
            <a:ext cx="7036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Switch3</a:t>
            </a:r>
            <a:endParaRPr lang="en-US" sz="1100" dirty="0"/>
          </a:p>
        </p:txBody>
      </p:sp>
      <p:sp>
        <p:nvSpPr>
          <p:cNvPr id="85" name="TextBox 84"/>
          <p:cNvSpPr txBox="1"/>
          <p:nvPr/>
        </p:nvSpPr>
        <p:spPr>
          <a:xfrm>
            <a:off x="270913" y="4020949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4</a:t>
            </a:r>
            <a:endParaRPr lang="en-US" sz="1100" dirty="0"/>
          </a:p>
        </p:txBody>
      </p:sp>
      <p:sp>
        <p:nvSpPr>
          <p:cNvPr id="86" name="TextBox 85"/>
          <p:cNvSpPr txBox="1"/>
          <p:nvPr/>
        </p:nvSpPr>
        <p:spPr>
          <a:xfrm>
            <a:off x="270913" y="4408448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5</a:t>
            </a:r>
            <a:endParaRPr lang="en-US" sz="1100" dirty="0"/>
          </a:p>
        </p:txBody>
      </p:sp>
      <p:sp>
        <p:nvSpPr>
          <p:cNvPr id="87" name="TextBox 86"/>
          <p:cNvSpPr txBox="1"/>
          <p:nvPr/>
        </p:nvSpPr>
        <p:spPr>
          <a:xfrm>
            <a:off x="270913" y="4710887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6</a:t>
            </a:r>
            <a:endParaRPr lang="en-US" sz="1100" dirty="0"/>
          </a:p>
        </p:txBody>
      </p:sp>
      <p:sp>
        <p:nvSpPr>
          <p:cNvPr id="88" name="TextBox 87"/>
          <p:cNvSpPr txBox="1"/>
          <p:nvPr/>
        </p:nvSpPr>
        <p:spPr>
          <a:xfrm>
            <a:off x="270913" y="5465797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7</a:t>
            </a:r>
            <a:endParaRPr lang="en-US" sz="1100" dirty="0"/>
          </a:p>
        </p:txBody>
      </p:sp>
      <p:sp>
        <p:nvSpPr>
          <p:cNvPr id="89" name="TextBox 88"/>
          <p:cNvSpPr txBox="1"/>
          <p:nvPr/>
        </p:nvSpPr>
        <p:spPr>
          <a:xfrm>
            <a:off x="270913" y="5765352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8</a:t>
            </a:r>
            <a:endParaRPr lang="en-US" sz="1100" dirty="0"/>
          </a:p>
        </p:txBody>
      </p:sp>
      <p:sp>
        <p:nvSpPr>
          <p:cNvPr id="90" name="TextBox 89"/>
          <p:cNvSpPr txBox="1"/>
          <p:nvPr/>
        </p:nvSpPr>
        <p:spPr>
          <a:xfrm>
            <a:off x="270913" y="6125157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9</a:t>
            </a:r>
            <a:endParaRPr lang="en-US" sz="1100" dirty="0"/>
          </a:p>
        </p:txBody>
      </p:sp>
      <p:sp>
        <p:nvSpPr>
          <p:cNvPr id="91" name="Oval 90"/>
          <p:cNvSpPr/>
          <p:nvPr/>
        </p:nvSpPr>
        <p:spPr>
          <a:xfrm>
            <a:off x="1485007" y="2540768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3180316" y="3189354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2328530" y="4630657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4697227" y="5699302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6290929" y="3189354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1528122" y="6353133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601097" y="4935458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6013291" y="4259699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4192760" y="3919458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3172040" y="5279243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>
            <a:off x="1579530" y="2563628"/>
            <a:ext cx="1505022" cy="0"/>
          </a:xfrm>
          <a:prstGeom prst="straightConnector1">
            <a:avLst/>
          </a:prstGeom>
          <a:ln w="19050"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3084552" y="2540768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Arrow Connector 103"/>
          <p:cNvCxnSpPr/>
          <p:nvPr/>
        </p:nvCxnSpPr>
        <p:spPr>
          <a:xfrm>
            <a:off x="3510001" y="4653517"/>
            <a:ext cx="991115" cy="0"/>
          </a:xfrm>
          <a:prstGeom prst="straightConnector1">
            <a:avLst/>
          </a:prstGeom>
          <a:ln w="19050"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Oval 106"/>
          <p:cNvSpPr/>
          <p:nvPr/>
        </p:nvSpPr>
        <p:spPr>
          <a:xfrm>
            <a:off x="4485769" y="4630657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415478" y="4630657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Arrow Connector 108"/>
          <p:cNvCxnSpPr/>
          <p:nvPr/>
        </p:nvCxnSpPr>
        <p:spPr>
          <a:xfrm>
            <a:off x="6503657" y="3637517"/>
            <a:ext cx="2126436" cy="0"/>
          </a:xfrm>
          <a:prstGeom prst="straightConnector1">
            <a:avLst/>
          </a:prstGeom>
          <a:ln w="19050"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Oval 110"/>
          <p:cNvSpPr/>
          <p:nvPr/>
        </p:nvSpPr>
        <p:spPr>
          <a:xfrm>
            <a:off x="6409134" y="3614657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7506574" y="6004102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7706235" y="2841504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" name="Straight Arrow Connector 115"/>
          <p:cNvCxnSpPr/>
          <p:nvPr/>
        </p:nvCxnSpPr>
        <p:spPr>
          <a:xfrm>
            <a:off x="3456827" y="2586487"/>
            <a:ext cx="317731" cy="62572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 flipV="1">
            <a:off x="3337442" y="2586488"/>
            <a:ext cx="437116" cy="62572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 flipV="1">
            <a:off x="4485769" y="2586487"/>
            <a:ext cx="305981" cy="281942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 flipV="1">
            <a:off x="1379869" y="2602754"/>
            <a:ext cx="852968" cy="103476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2232837" y="2864364"/>
            <a:ext cx="431210" cy="242711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>
            <a:off x="1579530" y="3637517"/>
            <a:ext cx="149146" cy="30528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>
            <a:off x="3774558" y="2586487"/>
            <a:ext cx="248093" cy="281942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flipV="1">
            <a:off x="4697227" y="2602755"/>
            <a:ext cx="441843" cy="60945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 flipV="1">
            <a:off x="7885814" y="2563628"/>
            <a:ext cx="744279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6013291" y="3950280"/>
            <a:ext cx="691128" cy="71977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 flipV="1">
            <a:off x="4100622" y="5324962"/>
            <a:ext cx="743099" cy="40244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 flipV="1">
            <a:off x="7194686" y="3942800"/>
            <a:ext cx="691128" cy="71977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/>
          <p:nvPr/>
        </p:nvCxnSpPr>
        <p:spPr>
          <a:xfrm flipV="1">
            <a:off x="6184605" y="3919458"/>
            <a:ext cx="1110511" cy="101600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6775302" y="2563628"/>
            <a:ext cx="825795" cy="105102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/>
          <p:nvPr/>
        </p:nvCxnSpPr>
        <p:spPr>
          <a:xfrm>
            <a:off x="3510001" y="2540768"/>
            <a:ext cx="825795" cy="107388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>
            <a:off x="3180316" y="3919458"/>
            <a:ext cx="276511" cy="34024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015023" y="3942800"/>
            <a:ext cx="590698" cy="31689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>
            <a:off x="6775302" y="3936750"/>
            <a:ext cx="301256" cy="739626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/>
          <p:nvPr/>
        </p:nvCxnSpPr>
        <p:spPr>
          <a:xfrm>
            <a:off x="7584558" y="3930432"/>
            <a:ext cx="513907" cy="104206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>
            <a:off x="6152180" y="5302103"/>
            <a:ext cx="513907" cy="108466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/>
          <p:nvPr/>
        </p:nvCxnSpPr>
        <p:spPr>
          <a:xfrm>
            <a:off x="6775378" y="5302103"/>
            <a:ext cx="419308" cy="74771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/>
          <p:nvPr/>
        </p:nvCxnSpPr>
        <p:spPr>
          <a:xfrm>
            <a:off x="5396067" y="4951104"/>
            <a:ext cx="510910" cy="35099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 flipV="1">
            <a:off x="6577451" y="4977637"/>
            <a:ext cx="617235" cy="32092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 flipV="1">
            <a:off x="7944884" y="4972498"/>
            <a:ext cx="575874" cy="32960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 flipV="1">
            <a:off x="3387707" y="5298561"/>
            <a:ext cx="948089" cy="108820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/>
          <p:nvPr/>
        </p:nvCxnSpPr>
        <p:spPr>
          <a:xfrm flipV="1">
            <a:off x="5192233" y="5324962"/>
            <a:ext cx="948089" cy="108820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V="1">
            <a:off x="2215116" y="3942801"/>
            <a:ext cx="1730744" cy="243319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V="1">
            <a:off x="1981199" y="4653517"/>
            <a:ext cx="682848" cy="66517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/>
          <p:cNvCxnSpPr/>
          <p:nvPr/>
        </p:nvCxnSpPr>
        <p:spPr>
          <a:xfrm flipV="1">
            <a:off x="3387707" y="4935458"/>
            <a:ext cx="386851" cy="38950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/>
          <p:cNvCxnSpPr/>
          <p:nvPr/>
        </p:nvCxnSpPr>
        <p:spPr>
          <a:xfrm flipV="1">
            <a:off x="4603920" y="4282559"/>
            <a:ext cx="1001801" cy="104240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/>
          <p:cNvCxnSpPr/>
          <p:nvPr/>
        </p:nvCxnSpPr>
        <p:spPr>
          <a:xfrm>
            <a:off x="3672958" y="5279243"/>
            <a:ext cx="614325" cy="109674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/>
          <p:nvPr/>
        </p:nvCxnSpPr>
        <p:spPr>
          <a:xfrm flipV="1">
            <a:off x="3371243" y="3258416"/>
            <a:ext cx="691116" cy="6843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Arrow Connector 215"/>
          <p:cNvCxnSpPr/>
          <p:nvPr/>
        </p:nvCxnSpPr>
        <p:spPr>
          <a:xfrm flipV="1">
            <a:off x="4446192" y="3614657"/>
            <a:ext cx="190785" cy="32209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/>
          <p:cNvCxnSpPr/>
          <p:nvPr/>
        </p:nvCxnSpPr>
        <p:spPr>
          <a:xfrm flipV="1">
            <a:off x="4603920" y="3189355"/>
            <a:ext cx="411103" cy="76092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/>
          <p:cNvCxnSpPr/>
          <p:nvPr/>
        </p:nvCxnSpPr>
        <p:spPr>
          <a:xfrm>
            <a:off x="5687871" y="4305419"/>
            <a:ext cx="721263" cy="97382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/>
          <p:cNvCxnSpPr/>
          <p:nvPr/>
        </p:nvCxnSpPr>
        <p:spPr>
          <a:xfrm>
            <a:off x="6603988" y="3206164"/>
            <a:ext cx="378059" cy="75982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/>
          <p:cNvCxnSpPr/>
          <p:nvPr/>
        </p:nvCxnSpPr>
        <p:spPr>
          <a:xfrm flipV="1">
            <a:off x="7005656" y="2586487"/>
            <a:ext cx="595441" cy="61967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/>
          <p:cNvCxnSpPr/>
          <p:nvPr/>
        </p:nvCxnSpPr>
        <p:spPr>
          <a:xfrm flipV="1">
            <a:off x="6603988" y="2586487"/>
            <a:ext cx="472570" cy="25501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/>
          <p:cNvCxnSpPr/>
          <p:nvPr/>
        </p:nvCxnSpPr>
        <p:spPr>
          <a:xfrm flipV="1">
            <a:off x="7454005" y="5302103"/>
            <a:ext cx="294184" cy="40782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/>
          <p:cNvCxnSpPr/>
          <p:nvPr/>
        </p:nvCxnSpPr>
        <p:spPr>
          <a:xfrm flipV="1">
            <a:off x="7658974" y="5324963"/>
            <a:ext cx="439491" cy="67913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/>
          <p:cNvCxnSpPr/>
          <p:nvPr/>
        </p:nvCxnSpPr>
        <p:spPr>
          <a:xfrm>
            <a:off x="8098466" y="5302103"/>
            <a:ext cx="259906" cy="42530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/>
          <p:cNvCxnSpPr/>
          <p:nvPr/>
        </p:nvCxnSpPr>
        <p:spPr>
          <a:xfrm>
            <a:off x="8358372" y="5324963"/>
            <a:ext cx="271721" cy="106180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3" name="TextBox 242"/>
          <p:cNvSpPr txBox="1"/>
          <p:nvPr/>
        </p:nvSpPr>
        <p:spPr>
          <a:xfrm>
            <a:off x="4069005" y="1958212"/>
            <a:ext cx="4877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122403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667" y="2695821"/>
            <a:ext cx="9258195" cy="37207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600" dirty="0" smtClean="0"/>
              <a:t>Identify the </a:t>
            </a:r>
            <a:r>
              <a:rPr lang="en-US" sz="6600" b="1" dirty="0" smtClean="0"/>
              <a:t>minimal</a:t>
            </a:r>
            <a:r>
              <a:rPr lang="en-US" sz="6600" dirty="0" smtClean="0"/>
              <a:t> set of events that trigger the bug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595688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Minimal Causal Set</a:t>
            </a: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568192" y="3030052"/>
            <a:ext cx="7319657" cy="22280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869000" y="4396703"/>
            <a:ext cx="7319657" cy="22280"/>
          </a:xfrm>
          <a:prstGeom prst="line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83257" y="3074612"/>
            <a:ext cx="94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8794" y="4431872"/>
            <a:ext cx="1037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 rot="4338360">
            <a:off x="1683092" y="3614494"/>
            <a:ext cx="7036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Pong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6" name="Multiply 5"/>
          <p:cNvSpPr/>
          <p:nvPr/>
        </p:nvSpPr>
        <p:spPr>
          <a:xfrm>
            <a:off x="1898917" y="2716537"/>
            <a:ext cx="564882" cy="716149"/>
          </a:xfrm>
          <a:prstGeom prst="mathMultiply">
            <a:avLst>
              <a:gd name="adj1" fmla="val 646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2225123" y="3030052"/>
            <a:ext cx="5963534" cy="1273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4031189" y="3082435"/>
            <a:ext cx="423868" cy="1322092"/>
          </a:xfrm>
          <a:prstGeom prst="line">
            <a:avLst/>
          </a:prstGeom>
          <a:ln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7347222">
            <a:off x="3770572" y="3623212"/>
            <a:ext cx="61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Ping</a:t>
            </a:r>
            <a:endParaRPr lang="en-US" sz="1600" dirty="0">
              <a:solidFill>
                <a:srgbClr val="0000FF"/>
              </a:solidFill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4463186" y="3060156"/>
            <a:ext cx="1753508" cy="1336547"/>
          </a:xfrm>
          <a:prstGeom prst="line">
            <a:avLst/>
          </a:prstGeom>
          <a:ln>
            <a:solidFill>
              <a:srgbClr val="000000"/>
            </a:solidFill>
            <a:prstDash val="sysDot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2282105">
            <a:off x="5403575" y="353284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…</a:t>
            </a:r>
            <a:endParaRPr lang="en-US" sz="1600" dirty="0">
              <a:solidFill>
                <a:srgbClr val="0000FF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290534" y="4396705"/>
            <a:ext cx="1898123" cy="78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116425" y="4458865"/>
            <a:ext cx="94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397314" y="5084188"/>
            <a:ext cx="1582686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Blackhole</a:t>
            </a:r>
            <a:r>
              <a:rPr lang="en-US" dirty="0" smtClean="0">
                <a:solidFill>
                  <a:srgbClr val="FF0000"/>
                </a:solidFill>
              </a:rPr>
              <a:t> persists!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7341938" y="2250259"/>
            <a:ext cx="66847" cy="4099483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35" idx="4"/>
          </p:cNvCxnSpPr>
          <p:nvPr/>
        </p:nvCxnSpPr>
        <p:spPr>
          <a:xfrm flipV="1">
            <a:off x="1225004" y="3124741"/>
            <a:ext cx="428579" cy="1271964"/>
          </a:xfrm>
          <a:prstGeom prst="line">
            <a:avLst/>
          </a:prstGeom>
          <a:ln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7347222">
            <a:off x="998863" y="3572545"/>
            <a:ext cx="6103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Ping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1579743" y="3024482"/>
            <a:ext cx="147680" cy="100259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151164" y="4354155"/>
            <a:ext cx="147680" cy="100259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>
            <a:endCxn id="38" idx="0"/>
          </p:cNvCxnSpPr>
          <p:nvPr/>
        </p:nvCxnSpPr>
        <p:spPr>
          <a:xfrm>
            <a:off x="1738563" y="3087501"/>
            <a:ext cx="287102" cy="1248399"/>
          </a:xfrm>
          <a:prstGeom prst="line">
            <a:avLst/>
          </a:prstGeom>
          <a:ln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1951825" y="4335900"/>
            <a:ext cx="147680" cy="100259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3469973" y="4368853"/>
            <a:ext cx="147680" cy="100259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957349" y="4370602"/>
            <a:ext cx="147680" cy="100259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142854" y="4343825"/>
            <a:ext cx="147680" cy="100259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7341938" y="2250259"/>
            <a:ext cx="545911" cy="0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408785" y="6357323"/>
            <a:ext cx="545911" cy="0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766712" y="2531871"/>
            <a:ext cx="82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Crash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58" name="Straight Connector 57"/>
          <p:cNvCxnSpPr/>
          <p:nvPr/>
        </p:nvCxnSpPr>
        <p:spPr>
          <a:xfrm flipV="1">
            <a:off x="3230100" y="4469112"/>
            <a:ext cx="306945" cy="1298266"/>
          </a:xfrm>
          <a:prstGeom prst="line">
            <a:avLst/>
          </a:prstGeom>
          <a:ln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 rot="17086332">
            <a:off x="2605773" y="4963065"/>
            <a:ext cx="12486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Link Down!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60" name="Oval 59"/>
          <p:cNvSpPr/>
          <p:nvPr/>
        </p:nvSpPr>
        <p:spPr>
          <a:xfrm>
            <a:off x="3156260" y="5712609"/>
            <a:ext cx="147680" cy="100259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/>
          <p:cNvCxnSpPr/>
          <p:nvPr/>
        </p:nvCxnSpPr>
        <p:spPr>
          <a:xfrm flipV="1">
            <a:off x="2303110" y="3087501"/>
            <a:ext cx="760673" cy="2631294"/>
          </a:xfrm>
          <a:prstGeom prst="line">
            <a:avLst/>
          </a:prstGeom>
          <a:ln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 rot="17137503">
            <a:off x="1712198" y="4813477"/>
            <a:ext cx="12486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Link Down!</a:t>
            </a:r>
            <a:endParaRPr lang="en-US" sz="1600" dirty="0">
              <a:solidFill>
                <a:srgbClr val="0000FF"/>
              </a:solidFill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 flipV="1">
            <a:off x="909928" y="5729937"/>
            <a:ext cx="7319657" cy="22280"/>
          </a:xfrm>
          <a:prstGeom prst="line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1410028" y="5824626"/>
            <a:ext cx="1378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Link Failure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5" name="Oval 64"/>
          <p:cNvSpPr/>
          <p:nvPr/>
        </p:nvSpPr>
        <p:spPr>
          <a:xfrm>
            <a:off x="1931508" y="5724367"/>
            <a:ext cx="147680" cy="10025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2212051" y="5717247"/>
            <a:ext cx="147680" cy="100259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/>
          <p:cNvSpPr txBox="1"/>
          <p:nvPr/>
        </p:nvSpPr>
        <p:spPr>
          <a:xfrm rot="4585748">
            <a:off x="3186618" y="4962507"/>
            <a:ext cx="14254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Not Master...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27551" y="5774497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Switch</a:t>
            </a:r>
            <a:endParaRPr lang="en-US" dirty="0"/>
          </a:p>
        </p:txBody>
      </p:sp>
      <p:cxnSp>
        <p:nvCxnSpPr>
          <p:cNvPr id="69" name="Straight Connector 68"/>
          <p:cNvCxnSpPr/>
          <p:nvPr/>
        </p:nvCxnSpPr>
        <p:spPr>
          <a:xfrm>
            <a:off x="3617653" y="4469112"/>
            <a:ext cx="281707" cy="1225855"/>
          </a:xfrm>
          <a:prstGeom prst="line">
            <a:avLst/>
          </a:prstGeom>
          <a:ln>
            <a:solidFill>
              <a:srgbClr val="0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3825520" y="5694967"/>
            <a:ext cx="147680" cy="100259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Donut 45"/>
          <p:cNvSpPr/>
          <p:nvPr/>
        </p:nvSpPr>
        <p:spPr>
          <a:xfrm>
            <a:off x="1239529" y="5457788"/>
            <a:ext cx="1667702" cy="891954"/>
          </a:xfrm>
          <a:prstGeom prst="donut">
            <a:avLst>
              <a:gd name="adj" fmla="val 7119"/>
            </a:avLst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FF"/>
              </a:solidFill>
            </a:endParaRPr>
          </a:p>
        </p:txBody>
      </p:sp>
      <p:sp>
        <p:nvSpPr>
          <p:cNvPr id="45" name="Donut 44"/>
          <p:cNvSpPr/>
          <p:nvPr/>
        </p:nvSpPr>
        <p:spPr>
          <a:xfrm>
            <a:off x="1378200" y="2506075"/>
            <a:ext cx="1667702" cy="891954"/>
          </a:xfrm>
          <a:prstGeom prst="donut">
            <a:avLst>
              <a:gd name="adj" fmla="val 7119"/>
            </a:avLst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98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 Causal Set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02512" y="2563628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02512" y="3212214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02512" y="2868429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02512" y="3637517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02512" y="4286103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602512" y="3942318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2512" y="4653517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02512" y="5302103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02512" y="4958318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02512" y="5727406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02512" y="6375992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02512" y="6032207"/>
            <a:ext cx="802758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644502" y="2563628"/>
            <a:ext cx="183116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644502" y="2563628"/>
            <a:ext cx="336697" cy="648586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1013637" y="2563628"/>
            <a:ext cx="366232" cy="107388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1827618" y="3942318"/>
            <a:ext cx="183116" cy="3437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1013637" y="5302103"/>
            <a:ext cx="285898" cy="42530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622645" y="5302103"/>
            <a:ext cx="474332" cy="72485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1379869" y="5324962"/>
            <a:ext cx="563526" cy="105103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1579530" y="3919458"/>
            <a:ext cx="570610" cy="103886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2475023" y="4286104"/>
            <a:ext cx="691117" cy="36741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2739655" y="4972497"/>
            <a:ext cx="237461" cy="31897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739655" y="2563628"/>
            <a:ext cx="535184" cy="64858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387707" y="5316282"/>
            <a:ext cx="261623" cy="71592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5368261" y="3637517"/>
            <a:ext cx="538716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139070" y="2563628"/>
            <a:ext cx="874232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4920512" y="3212214"/>
            <a:ext cx="643860" cy="42530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V="1">
            <a:off x="4542465" y="3942319"/>
            <a:ext cx="378047" cy="3437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2268279" y="2868429"/>
            <a:ext cx="637954" cy="107437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4636977" y="4653517"/>
            <a:ext cx="378046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3963581" y="4972497"/>
            <a:ext cx="124047" cy="3437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192233" y="5302103"/>
            <a:ext cx="915581" cy="42530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V="1">
            <a:off x="4920512" y="5298561"/>
            <a:ext cx="643860" cy="1077432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1765594" y="4972497"/>
            <a:ext cx="124047" cy="3437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163846" y="2302018"/>
            <a:ext cx="9937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Controller A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52387" y="3704377"/>
            <a:ext cx="9704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Controller B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118705" y="5054672"/>
            <a:ext cx="10041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Controller C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270913" y="2602754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1</a:t>
            </a:r>
            <a:endParaRPr lang="en-US" sz="1100" dirty="0"/>
          </a:p>
        </p:txBody>
      </p:sp>
      <p:sp>
        <p:nvSpPr>
          <p:cNvPr id="83" name="TextBox 82"/>
          <p:cNvSpPr txBox="1"/>
          <p:nvPr/>
        </p:nvSpPr>
        <p:spPr>
          <a:xfrm>
            <a:off x="270913" y="2950604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2</a:t>
            </a:r>
            <a:endParaRPr lang="en-US" sz="1100" dirty="0"/>
          </a:p>
        </p:txBody>
      </p:sp>
      <p:sp>
        <p:nvSpPr>
          <p:cNvPr id="84" name="TextBox 83"/>
          <p:cNvSpPr txBox="1"/>
          <p:nvPr/>
        </p:nvSpPr>
        <p:spPr>
          <a:xfrm>
            <a:off x="270913" y="3364614"/>
            <a:ext cx="7036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Switch3</a:t>
            </a:r>
            <a:endParaRPr lang="en-US" sz="1100" dirty="0"/>
          </a:p>
        </p:txBody>
      </p:sp>
      <p:sp>
        <p:nvSpPr>
          <p:cNvPr id="85" name="TextBox 84"/>
          <p:cNvSpPr txBox="1"/>
          <p:nvPr/>
        </p:nvSpPr>
        <p:spPr>
          <a:xfrm>
            <a:off x="270913" y="4020949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4</a:t>
            </a:r>
            <a:endParaRPr lang="en-US" sz="1100" dirty="0"/>
          </a:p>
        </p:txBody>
      </p:sp>
      <p:sp>
        <p:nvSpPr>
          <p:cNvPr id="86" name="TextBox 85"/>
          <p:cNvSpPr txBox="1"/>
          <p:nvPr/>
        </p:nvSpPr>
        <p:spPr>
          <a:xfrm>
            <a:off x="270913" y="4408448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5</a:t>
            </a:r>
            <a:endParaRPr lang="en-US" sz="1100" dirty="0"/>
          </a:p>
        </p:txBody>
      </p:sp>
      <p:sp>
        <p:nvSpPr>
          <p:cNvPr id="87" name="TextBox 86"/>
          <p:cNvSpPr txBox="1"/>
          <p:nvPr/>
        </p:nvSpPr>
        <p:spPr>
          <a:xfrm>
            <a:off x="270913" y="4710887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6</a:t>
            </a:r>
            <a:endParaRPr lang="en-US" sz="1100" dirty="0"/>
          </a:p>
        </p:txBody>
      </p:sp>
      <p:sp>
        <p:nvSpPr>
          <p:cNvPr id="88" name="TextBox 87"/>
          <p:cNvSpPr txBox="1"/>
          <p:nvPr/>
        </p:nvSpPr>
        <p:spPr>
          <a:xfrm>
            <a:off x="270913" y="5465797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7</a:t>
            </a:r>
            <a:endParaRPr lang="en-US" sz="1100" dirty="0"/>
          </a:p>
        </p:txBody>
      </p:sp>
      <p:sp>
        <p:nvSpPr>
          <p:cNvPr id="89" name="TextBox 88"/>
          <p:cNvSpPr txBox="1"/>
          <p:nvPr/>
        </p:nvSpPr>
        <p:spPr>
          <a:xfrm>
            <a:off x="270913" y="5765352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8</a:t>
            </a:r>
            <a:endParaRPr lang="en-US" sz="1100" dirty="0"/>
          </a:p>
        </p:txBody>
      </p:sp>
      <p:sp>
        <p:nvSpPr>
          <p:cNvPr id="90" name="TextBox 89"/>
          <p:cNvSpPr txBox="1"/>
          <p:nvPr/>
        </p:nvSpPr>
        <p:spPr>
          <a:xfrm>
            <a:off x="270913" y="6125157"/>
            <a:ext cx="742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Switch 9</a:t>
            </a:r>
            <a:endParaRPr lang="en-US" sz="1100" dirty="0"/>
          </a:p>
        </p:txBody>
      </p:sp>
      <p:sp>
        <p:nvSpPr>
          <p:cNvPr id="91" name="Oval 90"/>
          <p:cNvSpPr/>
          <p:nvPr/>
        </p:nvSpPr>
        <p:spPr>
          <a:xfrm>
            <a:off x="1485007" y="2540768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3180316" y="3189354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2328530" y="4630657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4697227" y="5699302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6290929" y="3189354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1528122" y="6353133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601097" y="4935458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6013291" y="4259699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/>
        </p:nvSpPr>
        <p:spPr>
          <a:xfrm>
            <a:off x="4192760" y="3919458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3172040" y="5279243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>
            <a:off x="1579530" y="2563628"/>
            <a:ext cx="1505022" cy="0"/>
          </a:xfrm>
          <a:prstGeom prst="straightConnector1">
            <a:avLst/>
          </a:prstGeom>
          <a:ln w="19050"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3084552" y="2540768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Arrow Connector 103"/>
          <p:cNvCxnSpPr/>
          <p:nvPr/>
        </p:nvCxnSpPr>
        <p:spPr>
          <a:xfrm>
            <a:off x="3510001" y="4653517"/>
            <a:ext cx="991115" cy="0"/>
          </a:xfrm>
          <a:prstGeom prst="straightConnector1">
            <a:avLst/>
          </a:prstGeom>
          <a:ln w="19050"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Oval 106"/>
          <p:cNvSpPr/>
          <p:nvPr/>
        </p:nvSpPr>
        <p:spPr>
          <a:xfrm>
            <a:off x="4485769" y="4630657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415478" y="4630657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Arrow Connector 108"/>
          <p:cNvCxnSpPr/>
          <p:nvPr/>
        </p:nvCxnSpPr>
        <p:spPr>
          <a:xfrm>
            <a:off x="6503657" y="3637517"/>
            <a:ext cx="2126436" cy="0"/>
          </a:xfrm>
          <a:prstGeom prst="straightConnector1">
            <a:avLst/>
          </a:prstGeom>
          <a:ln w="19050">
            <a:solidFill>
              <a:srgbClr val="FF0000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1" name="Oval 110"/>
          <p:cNvSpPr/>
          <p:nvPr/>
        </p:nvSpPr>
        <p:spPr>
          <a:xfrm>
            <a:off x="6409134" y="3614657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7506574" y="6004102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7706235" y="2841504"/>
            <a:ext cx="94523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6" name="Straight Arrow Connector 115"/>
          <p:cNvCxnSpPr/>
          <p:nvPr/>
        </p:nvCxnSpPr>
        <p:spPr>
          <a:xfrm>
            <a:off x="3456827" y="2586487"/>
            <a:ext cx="317731" cy="62572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 flipV="1">
            <a:off x="3337442" y="2586488"/>
            <a:ext cx="437116" cy="62572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 flipV="1">
            <a:off x="4485769" y="2586487"/>
            <a:ext cx="305981" cy="281942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 flipV="1">
            <a:off x="1379869" y="2602754"/>
            <a:ext cx="852968" cy="103476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2232837" y="2864364"/>
            <a:ext cx="431210" cy="242711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>
            <a:off x="1579530" y="3637517"/>
            <a:ext cx="149146" cy="30528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>
            <a:off x="3774558" y="2586487"/>
            <a:ext cx="248093" cy="281942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flipV="1">
            <a:off x="4697227" y="2602755"/>
            <a:ext cx="441843" cy="60945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 flipV="1">
            <a:off x="7885814" y="2563628"/>
            <a:ext cx="744279" cy="30480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6013291" y="3950280"/>
            <a:ext cx="691128" cy="71977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 flipV="1">
            <a:off x="4100622" y="5324962"/>
            <a:ext cx="743099" cy="40244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 flipV="1">
            <a:off x="7194686" y="3942800"/>
            <a:ext cx="691128" cy="71977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/>
          <p:nvPr/>
        </p:nvCxnSpPr>
        <p:spPr>
          <a:xfrm flipV="1">
            <a:off x="6184605" y="3919458"/>
            <a:ext cx="1110511" cy="1016000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>
            <a:off x="6775302" y="2563628"/>
            <a:ext cx="825795" cy="105102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/>
          <p:nvPr/>
        </p:nvCxnSpPr>
        <p:spPr>
          <a:xfrm>
            <a:off x="3510001" y="2540768"/>
            <a:ext cx="825795" cy="107388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>
            <a:off x="3180316" y="3919458"/>
            <a:ext cx="276511" cy="34024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015023" y="3942800"/>
            <a:ext cx="590698" cy="31689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>
            <a:off x="6775302" y="3936750"/>
            <a:ext cx="301256" cy="739626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/>
          <p:nvPr/>
        </p:nvCxnSpPr>
        <p:spPr>
          <a:xfrm>
            <a:off x="7584558" y="3930432"/>
            <a:ext cx="513907" cy="104206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>
            <a:off x="6152180" y="5302103"/>
            <a:ext cx="513907" cy="108466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/>
          <p:nvPr/>
        </p:nvCxnSpPr>
        <p:spPr>
          <a:xfrm>
            <a:off x="6775378" y="5302103"/>
            <a:ext cx="419308" cy="74771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/>
          <p:nvPr/>
        </p:nvCxnSpPr>
        <p:spPr>
          <a:xfrm>
            <a:off x="5396067" y="4951104"/>
            <a:ext cx="510910" cy="35099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 flipV="1">
            <a:off x="6577451" y="4977637"/>
            <a:ext cx="617235" cy="32092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 flipV="1">
            <a:off x="7944884" y="4972498"/>
            <a:ext cx="575874" cy="32960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 flipV="1">
            <a:off x="3387707" y="5298561"/>
            <a:ext cx="948089" cy="108820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/>
          <p:cNvCxnSpPr/>
          <p:nvPr/>
        </p:nvCxnSpPr>
        <p:spPr>
          <a:xfrm flipV="1">
            <a:off x="5192233" y="5324962"/>
            <a:ext cx="948089" cy="108820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/>
          <p:cNvCxnSpPr/>
          <p:nvPr/>
        </p:nvCxnSpPr>
        <p:spPr>
          <a:xfrm flipV="1">
            <a:off x="2215116" y="3942801"/>
            <a:ext cx="1730744" cy="2433191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V="1">
            <a:off x="1981199" y="4653517"/>
            <a:ext cx="682848" cy="66517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/>
          <p:cNvCxnSpPr/>
          <p:nvPr/>
        </p:nvCxnSpPr>
        <p:spPr>
          <a:xfrm flipV="1">
            <a:off x="3387707" y="4935458"/>
            <a:ext cx="386851" cy="38950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/>
          <p:cNvCxnSpPr/>
          <p:nvPr/>
        </p:nvCxnSpPr>
        <p:spPr>
          <a:xfrm flipV="1">
            <a:off x="4603920" y="4282559"/>
            <a:ext cx="1001801" cy="104240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/>
          <p:cNvCxnSpPr/>
          <p:nvPr/>
        </p:nvCxnSpPr>
        <p:spPr>
          <a:xfrm>
            <a:off x="3672958" y="5279243"/>
            <a:ext cx="614325" cy="109674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/>
          <p:cNvCxnSpPr/>
          <p:nvPr/>
        </p:nvCxnSpPr>
        <p:spPr>
          <a:xfrm flipV="1">
            <a:off x="3371243" y="3258416"/>
            <a:ext cx="691116" cy="68438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Arrow Connector 215"/>
          <p:cNvCxnSpPr/>
          <p:nvPr/>
        </p:nvCxnSpPr>
        <p:spPr>
          <a:xfrm flipV="1">
            <a:off x="4446192" y="3614657"/>
            <a:ext cx="190785" cy="32209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/>
          <p:cNvCxnSpPr/>
          <p:nvPr/>
        </p:nvCxnSpPr>
        <p:spPr>
          <a:xfrm flipV="1">
            <a:off x="4603920" y="3189355"/>
            <a:ext cx="411103" cy="760925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/>
          <p:cNvCxnSpPr/>
          <p:nvPr/>
        </p:nvCxnSpPr>
        <p:spPr>
          <a:xfrm>
            <a:off x="5687871" y="4305419"/>
            <a:ext cx="721263" cy="97382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/>
          <p:cNvCxnSpPr/>
          <p:nvPr/>
        </p:nvCxnSpPr>
        <p:spPr>
          <a:xfrm>
            <a:off x="6603988" y="3206164"/>
            <a:ext cx="378059" cy="75982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/>
          <p:cNvCxnSpPr/>
          <p:nvPr/>
        </p:nvCxnSpPr>
        <p:spPr>
          <a:xfrm flipV="1">
            <a:off x="7005656" y="2586487"/>
            <a:ext cx="595441" cy="61967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/>
          <p:cNvCxnSpPr/>
          <p:nvPr/>
        </p:nvCxnSpPr>
        <p:spPr>
          <a:xfrm flipV="1">
            <a:off x="6603988" y="2586487"/>
            <a:ext cx="472570" cy="255017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/>
          <p:cNvCxnSpPr/>
          <p:nvPr/>
        </p:nvCxnSpPr>
        <p:spPr>
          <a:xfrm flipV="1">
            <a:off x="7454005" y="5302103"/>
            <a:ext cx="294184" cy="407828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/>
          <p:cNvCxnSpPr/>
          <p:nvPr/>
        </p:nvCxnSpPr>
        <p:spPr>
          <a:xfrm flipV="1">
            <a:off x="7658974" y="5324963"/>
            <a:ext cx="439491" cy="679139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/>
          <p:cNvCxnSpPr/>
          <p:nvPr/>
        </p:nvCxnSpPr>
        <p:spPr>
          <a:xfrm>
            <a:off x="8098466" y="5302103"/>
            <a:ext cx="259906" cy="42530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/>
          <p:cNvCxnSpPr/>
          <p:nvPr/>
        </p:nvCxnSpPr>
        <p:spPr>
          <a:xfrm>
            <a:off x="8358372" y="5324963"/>
            <a:ext cx="271721" cy="1061804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3" name="TextBox 242"/>
          <p:cNvSpPr txBox="1"/>
          <p:nvPr/>
        </p:nvSpPr>
        <p:spPr>
          <a:xfrm>
            <a:off x="4069005" y="1958212"/>
            <a:ext cx="4877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?</a:t>
            </a:r>
            <a:endParaRPr lang="en-US" sz="4000" dirty="0"/>
          </a:p>
        </p:txBody>
      </p:sp>
      <p:sp>
        <p:nvSpPr>
          <p:cNvPr id="114" name="Donut 113"/>
          <p:cNvSpPr/>
          <p:nvPr/>
        </p:nvSpPr>
        <p:spPr>
          <a:xfrm>
            <a:off x="3166717" y="4406944"/>
            <a:ext cx="565195" cy="447425"/>
          </a:xfrm>
          <a:prstGeom prst="donut">
            <a:avLst>
              <a:gd name="adj" fmla="val 7119"/>
            </a:avLst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17" name="Donut 116"/>
          <p:cNvSpPr/>
          <p:nvPr/>
        </p:nvSpPr>
        <p:spPr>
          <a:xfrm>
            <a:off x="2944806" y="5078390"/>
            <a:ext cx="565195" cy="447425"/>
          </a:xfrm>
          <a:prstGeom prst="donut">
            <a:avLst>
              <a:gd name="adj" fmla="val 7119"/>
            </a:avLst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182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erception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Perception.thmx</Template>
  <TotalTime>12656</TotalTime>
  <Words>508</Words>
  <Application>Microsoft Macintosh PowerPoint</Application>
  <PresentationFormat>On-screen Show (4:3)</PresentationFormat>
  <Paragraphs>86</Paragraphs>
  <Slides>19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Perception</vt:lpstr>
      <vt:lpstr>Troubleshooting Distributed Systems with Minimal Causal Sequences</vt:lpstr>
      <vt:lpstr>PowerPoint Presentation</vt:lpstr>
      <vt:lpstr>How many events in a datacenter network?</vt:lpstr>
      <vt:lpstr>Something goes wrong!</vt:lpstr>
      <vt:lpstr>Best practice: Logs</vt:lpstr>
      <vt:lpstr>Best practice: Logs</vt:lpstr>
      <vt:lpstr>Goal</vt:lpstr>
      <vt:lpstr>Minimal Causal Set</vt:lpstr>
      <vt:lpstr>Minimal Causal Set</vt:lpstr>
      <vt:lpstr>High-Level Approach</vt:lpstr>
      <vt:lpstr>Replaying Altered History is Hard</vt:lpstr>
      <vt:lpstr>Need to Reason About Equivalence!</vt:lpstr>
      <vt:lpstr>But usually it doesn’t affect the result</vt:lpstr>
      <vt:lpstr>Need to Reason About Equivalence!</vt:lpstr>
      <vt:lpstr>It Works!</vt:lpstr>
      <vt:lpstr>Summary</vt:lpstr>
      <vt:lpstr>Backup</vt:lpstr>
      <vt:lpstr>References </vt:lpstr>
      <vt:lpstr>Simulator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Debugging SDNs </dc:title>
  <dc:creator>R. Colin Scott</dc:creator>
  <cp:lastModifiedBy>Colin Scott</cp:lastModifiedBy>
  <cp:revision>207</cp:revision>
  <cp:lastPrinted>2012-07-19T23:21:06Z</cp:lastPrinted>
  <dcterms:created xsi:type="dcterms:W3CDTF">2012-02-23T00:13:04Z</dcterms:created>
  <dcterms:modified xsi:type="dcterms:W3CDTF">2014-03-13T04:58:34Z</dcterms:modified>
</cp:coreProperties>
</file>

<file path=docProps/thumbnail.jpeg>
</file>